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'[Dialog mit EVO.xlsx]Tabelle1'!$C$7</c:f>
              <c:strCache>
                <c:ptCount val="1"/>
                <c:pt idx="0">
                  <c:v>Erzeugungsstruktur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65-4E46-B924-BCB164E97F02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65-4E46-B924-BCB164E97F02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65-4E46-B924-BCB164E97F02}"/>
              </c:ext>
            </c:extLst>
          </c:dPt>
          <c:dPt>
            <c:idx val="3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65-4E46-B924-BCB164E97F02}"/>
              </c:ext>
            </c:extLst>
          </c:dPt>
          <c:cat>
            <c:strRef>
              <c:f>'[Dialog mit EVO.xlsx]Tabelle1'!$A$8:$B$11</c:f>
              <c:strCache>
                <c:ptCount val="4"/>
                <c:pt idx="0">
                  <c:v>Windkraft</c:v>
                </c:pt>
                <c:pt idx="1">
                  <c:v>Fotovoltaik</c:v>
                </c:pt>
                <c:pt idx="2">
                  <c:v>Biomasse</c:v>
                </c:pt>
                <c:pt idx="3">
                  <c:v>Wasser</c:v>
                </c:pt>
              </c:strCache>
            </c:strRef>
          </c:cat>
          <c:val>
            <c:numRef>
              <c:f>'[Dialog mit EVO.xlsx]Tabelle1'!$C$8:$C$11</c:f>
              <c:numCache>
                <c:formatCode>General</c:formatCode>
                <c:ptCount val="4"/>
                <c:pt idx="0">
                  <c:v>600</c:v>
                </c:pt>
                <c:pt idx="1">
                  <c:v>300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65-4E46-B924-BCB164E97F02}"/>
            </c:ext>
          </c:extLst>
        </c:ser>
        <c:ser>
          <c:idx val="1"/>
          <c:order val="1"/>
          <c:tx>
            <c:strRef>
              <c:f>'[Dialog mit EVO.xlsx]Tabelle1'!$D$7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865-4E46-B924-BCB164E97F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865-4E46-B924-BCB164E97F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7865-4E46-B924-BCB164E97F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865-4E46-B924-BCB164E97F02}"/>
              </c:ext>
            </c:extLst>
          </c:dPt>
          <c:cat>
            <c:strRef>
              <c:f>'[Dialog mit EVO.xlsx]Tabelle1'!$A$8:$B$11</c:f>
              <c:strCache>
                <c:ptCount val="4"/>
                <c:pt idx="0">
                  <c:v>Windkraft</c:v>
                </c:pt>
                <c:pt idx="1">
                  <c:v>Fotovoltaik</c:v>
                </c:pt>
                <c:pt idx="2">
                  <c:v>Biomasse</c:v>
                </c:pt>
                <c:pt idx="3">
                  <c:v>Wasser</c:v>
                </c:pt>
              </c:strCache>
            </c:strRef>
          </c:cat>
          <c:val>
            <c:numRef>
              <c:f>'[Dialog mit EVO.xlsx]Tabelle1'!$D$8:$D$11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865-4E46-B924-BCB164E97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0.33336</cdr:x>
      <cdr:y>0.41367</cdr:y>
    </cdr:from>
    <cdr:to>
      <cdr:x>0.43979</cdr:x>
      <cdr:y>0.58633</cdr:y>
    </cdr:to>
    <cdr:sp macro="" textlink="">
      <cdr:nvSpPr>
        <cdr:cNvPr id="3" name="Textfeld 2">
          <a:extLst xmlns:a="http://schemas.openxmlformats.org/drawingml/2006/main">
            <a:ext uri="{FF2B5EF4-FFF2-40B4-BE49-F238E27FC236}">
              <a16:creationId xmlns:a16="http://schemas.microsoft.com/office/drawing/2014/main" id="{DF80AE75-D40E-D2A4-E15D-4E2F091CEA9E}"/>
            </a:ext>
          </a:extLst>
        </cdr:cNvPr>
        <cdr:cNvSpPr txBox="1"/>
      </cdr:nvSpPr>
      <cdr:spPr>
        <a:xfrm xmlns:a="http://schemas.openxmlformats.org/drawingml/2006/main">
          <a:off x="2864054" y="2190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 dirty="0"/>
            <a:t>300 TWh</a:t>
          </a:r>
        </a:p>
      </cdr:txBody>
    </cdr:sp>
  </cdr:relSizeAnchor>
  <cdr:relSizeAnchor xmlns:cdr="http://schemas.openxmlformats.org/drawingml/2006/chartDrawing">
    <cdr:from>
      <cdr:x>0.5</cdr:x>
      <cdr:y>0.6195</cdr:y>
    </cdr:from>
    <cdr:to>
      <cdr:x>0.69927</cdr:x>
      <cdr:y>0.95514</cdr:y>
    </cdr:to>
    <cdr:sp macro="" textlink="">
      <cdr:nvSpPr>
        <cdr:cNvPr id="4" name="Textfeld 3">
          <a:extLst xmlns:a="http://schemas.openxmlformats.org/drawingml/2006/main">
            <a:ext uri="{FF2B5EF4-FFF2-40B4-BE49-F238E27FC236}">
              <a16:creationId xmlns:a16="http://schemas.microsoft.com/office/drawing/2014/main" id="{4D561439-F8B5-62F7-0716-FBFDC5A6B4B8}"/>
            </a:ext>
          </a:extLst>
        </cdr:cNvPr>
        <cdr:cNvSpPr txBox="1"/>
      </cdr:nvSpPr>
      <cdr:spPr>
        <a:xfrm xmlns:a="http://schemas.openxmlformats.org/drawingml/2006/main">
          <a:off x="2294389" y="16877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 dirty="0"/>
            <a:t>600 TWh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B687D7-E225-EB58-16EC-7196661B1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7D7EC4-98D2-D079-6B03-1F4F274E0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63E990-C59E-1D94-6B5A-05B57D81D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B141AD-8D72-CFA9-A504-2DFA1666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60C502-9263-9135-5EE6-3A784FA0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76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79992C-B8E4-EDA0-093D-0FC645EC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55EC28-5368-EBD1-E104-63FE3B042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FDE18A-A2E0-6389-59CD-58B89F66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AAEB24-8455-25FC-07D4-906E1328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84CEC3-781A-E402-DFDF-D5B19A77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0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660DB48-04ED-B8B3-3E38-94485072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F6F11E6-75E7-080B-2F17-9D2E1D4E3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8B8332-56A5-B6F3-894F-30AA0E27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936BD6-C669-E0B2-B040-BD816638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E67D00-CBE1-11F5-AC4C-477A277F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98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44FC6-7D49-4D94-5682-3A41F19E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CE7A1D-6E6A-DE57-FDF1-6D8188481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66DBDD-0AED-0768-5E24-ADBFF76C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F0C501-383A-18E4-3D91-E6AC109C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969BB6-1D21-6888-B1FA-40854EEE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84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5881E-A743-5D27-7745-C3282C226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9CD5F8-850C-ED61-807E-24D7BDB08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3C0712-9BD2-12B9-DDE7-AD5B370E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E79D39-E400-6F75-CA2B-E265F8EFE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07F506-4DD5-424B-C287-595970C2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83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8D1DD-687F-52D3-C351-BA4E5457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3D4E05-F5C1-7712-BE60-E50DABB21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1ACB3D-DCB9-33E2-A9C2-DEA7BF3FB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66AB4F-7BD0-0555-0B45-BB2C4D77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648C0D-6F9E-74DD-D12D-027EE79F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80ABE8-DB36-2B1A-2B91-30AD5C53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22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59259-DE7D-CAAB-B460-10477833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498931-24BD-F46C-3FB4-D88A5F8F8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1E7049-18CA-060A-19FF-56C91A55F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8CB7A2A-45ED-2426-856B-C010E87F8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8F93E0-9685-3446-4122-E1E6D0A8C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F19AD0D-777D-93B2-9DD6-E15C040B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490EE77-1F84-5A5C-31F0-A061DB1A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DEAE406-E64A-FD3D-C0D6-499410C3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6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54E6E-4133-BBA6-520C-7675DCC05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49DC9C-FC82-AF14-58BE-96A4667B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2085A6-6889-DE9A-24EA-D3D583E7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8C2088-42DF-CE35-6673-CD96BF77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97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7C4865-468A-5D54-8B6F-D46EC94D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79DC08-ED37-4FBE-F458-449313DC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B6FC78-C27B-2419-7208-2B40C2B2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72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F6614-6536-5128-034B-E386529A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690A40-C887-FE4B-ADB2-BD7BF4B66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C3230E-BCD1-083E-0FEB-6F2E1AF13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F34938-D571-30BF-DE05-473FCA61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38BAFB-875E-97AF-0953-B7B7CC88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136170-525B-4873-04CE-652A0801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33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47AF4-BEC0-E911-DBD0-19BE17E6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0B04B9-126E-7901-ED54-741E06277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04081F-7702-3B0A-AAA2-F40C933C2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4D51F-06BD-F76A-6CD7-F6E1FF36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9C65E3-FDA1-C0DF-BAB6-2A8A7022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840D2F-7821-FB98-F3F8-18CC7DF1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83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CA044A9-D7D6-34B4-DAB8-C11BE292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792E16-0B22-8962-79DA-9456D1BF6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C73B4A-CC43-D4F6-6D0A-58A091DDA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684E87-20AB-4B0E-A510-E0910B3C1AC9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A0A4F3-6B26-1810-DE8B-A34FFBFA7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2A9A64-6178-4117-72E1-27A1D6B11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700443-CC97-4843-89A6-2D7C194705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31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CAA24-6115-A3CA-A938-612C7D0F89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Wandel der Energieversorgung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9ACD72-C9E8-36BE-2DA7-014C1C2EE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Dialog mit Energieversorgung Offenbach</a:t>
            </a:r>
          </a:p>
        </p:txBody>
      </p:sp>
    </p:spTree>
    <p:extLst>
      <p:ext uri="{BB962C8B-B14F-4D97-AF65-F5344CB8AC3E}">
        <p14:creationId xmlns:p14="http://schemas.microsoft.com/office/powerpoint/2010/main" val="144636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989E7FEC-20EC-4C65-B9B2-52D23F503363}"/>
              </a:ext>
            </a:extLst>
          </p:cNvPr>
          <p:cNvCxnSpPr>
            <a:cxnSpLocks/>
          </p:cNvCxnSpPr>
          <p:nvPr/>
        </p:nvCxnSpPr>
        <p:spPr>
          <a:xfrm flipH="1" flipV="1">
            <a:off x="1216924" y="5310408"/>
            <a:ext cx="56916" cy="2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1663382A-C431-4D62-91A9-D66BB49D2A38}"/>
              </a:ext>
            </a:extLst>
          </p:cNvPr>
          <p:cNvCxnSpPr>
            <a:cxnSpLocks/>
          </p:cNvCxnSpPr>
          <p:nvPr/>
        </p:nvCxnSpPr>
        <p:spPr>
          <a:xfrm>
            <a:off x="11011690" y="1952647"/>
            <a:ext cx="27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E791006-3159-455D-B182-88D9A682A145}"/>
              </a:ext>
            </a:extLst>
          </p:cNvPr>
          <p:cNvCxnSpPr>
            <a:cxnSpLocks/>
          </p:cNvCxnSpPr>
          <p:nvPr/>
        </p:nvCxnSpPr>
        <p:spPr>
          <a:xfrm>
            <a:off x="1211718" y="1953239"/>
            <a:ext cx="55259" cy="4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0C4F92A3-22E1-45BB-874E-92FE8B3B6025}"/>
              </a:ext>
            </a:extLst>
          </p:cNvPr>
          <p:cNvCxnSpPr>
            <a:cxnSpLocks/>
          </p:cNvCxnSpPr>
          <p:nvPr/>
        </p:nvCxnSpPr>
        <p:spPr>
          <a:xfrm>
            <a:off x="1227422" y="1278199"/>
            <a:ext cx="55259" cy="4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1EDBCB16-A4AF-4A3D-A4C7-CA3EC9A11626}"/>
              </a:ext>
            </a:extLst>
          </p:cNvPr>
          <p:cNvCxnSpPr>
            <a:cxnSpLocks/>
          </p:cNvCxnSpPr>
          <p:nvPr/>
        </p:nvCxnSpPr>
        <p:spPr>
          <a:xfrm>
            <a:off x="1215615" y="2342047"/>
            <a:ext cx="55259" cy="4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FED90158-5F1F-4CD4-B0DD-EAB0C0BBD642}"/>
              </a:ext>
            </a:extLst>
          </p:cNvPr>
          <p:cNvCxnSpPr>
            <a:cxnSpLocks/>
          </p:cNvCxnSpPr>
          <p:nvPr/>
        </p:nvCxnSpPr>
        <p:spPr>
          <a:xfrm>
            <a:off x="1225461" y="4504897"/>
            <a:ext cx="41516" cy="4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0130B4F1-BD55-49F2-BE73-748484EC4272}"/>
              </a:ext>
            </a:extLst>
          </p:cNvPr>
          <p:cNvCxnSpPr>
            <a:cxnSpLocks/>
          </p:cNvCxnSpPr>
          <p:nvPr/>
        </p:nvCxnSpPr>
        <p:spPr>
          <a:xfrm flipH="1" flipV="1">
            <a:off x="1216426" y="3435381"/>
            <a:ext cx="56916" cy="2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D7B5FC50-A0AD-4B04-A5BC-D74D1E9F7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9939" y="469318"/>
            <a:ext cx="3427675" cy="489639"/>
          </a:xfrm>
        </p:spPr>
        <p:txBody>
          <a:bodyPr>
            <a:normAutofit fontScale="90000"/>
          </a:bodyPr>
          <a:lstStyle/>
          <a:p>
            <a:r>
              <a:rPr lang="de-DE" sz="2000" b="1" dirty="0"/>
              <a:t>Wandel der Energieversorgung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1923891E-A956-4ADD-9A02-9C4855EB455F}"/>
              </a:ext>
            </a:extLst>
          </p:cNvPr>
          <p:cNvCxnSpPr>
            <a:cxnSpLocks/>
          </p:cNvCxnSpPr>
          <p:nvPr/>
        </p:nvCxnSpPr>
        <p:spPr>
          <a:xfrm flipV="1">
            <a:off x="1274772" y="880902"/>
            <a:ext cx="114" cy="49699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66E2D3D5-A8C9-4A74-B3A4-5109A9FE9D85}"/>
              </a:ext>
            </a:extLst>
          </p:cNvPr>
          <p:cNvCxnSpPr>
            <a:cxnSpLocks/>
          </p:cNvCxnSpPr>
          <p:nvPr/>
        </p:nvCxnSpPr>
        <p:spPr>
          <a:xfrm flipH="1" flipV="1">
            <a:off x="11025381" y="989937"/>
            <a:ext cx="2872" cy="4910947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F2B91EDC-29BB-486D-918D-92BECB054488}"/>
              </a:ext>
            </a:extLst>
          </p:cNvPr>
          <p:cNvSpPr txBox="1"/>
          <p:nvPr/>
        </p:nvSpPr>
        <p:spPr>
          <a:xfrm>
            <a:off x="509955" y="464683"/>
            <a:ext cx="1371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Energie [TWh]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35F0EBA-2927-40BD-86D6-1D400BDBC41E}"/>
              </a:ext>
            </a:extLst>
          </p:cNvPr>
          <p:cNvSpPr txBox="1"/>
          <p:nvPr/>
        </p:nvSpPr>
        <p:spPr>
          <a:xfrm>
            <a:off x="8886652" y="482615"/>
            <a:ext cx="2752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Erzeugungs-Kosten [mrd Euro]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677EC8A-F075-4CEE-95B3-93F1BEFC5446}"/>
              </a:ext>
            </a:extLst>
          </p:cNvPr>
          <p:cNvSpPr txBox="1"/>
          <p:nvPr/>
        </p:nvSpPr>
        <p:spPr>
          <a:xfrm>
            <a:off x="829128" y="1163172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4000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A44A487-E4AA-48BC-836E-17F5855ECEF4}"/>
              </a:ext>
            </a:extLst>
          </p:cNvPr>
          <p:cNvSpPr txBox="1"/>
          <p:nvPr/>
        </p:nvSpPr>
        <p:spPr>
          <a:xfrm>
            <a:off x="825784" y="2227363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3000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1A45DCF-9C81-4184-85DB-C2BEBDABE248}"/>
              </a:ext>
            </a:extLst>
          </p:cNvPr>
          <p:cNvSpPr txBox="1"/>
          <p:nvPr/>
        </p:nvSpPr>
        <p:spPr>
          <a:xfrm>
            <a:off x="814965" y="3312270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2000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195DCC0-3220-4F83-B7F8-CC9A305EED46}"/>
              </a:ext>
            </a:extLst>
          </p:cNvPr>
          <p:cNvSpPr txBox="1"/>
          <p:nvPr/>
        </p:nvSpPr>
        <p:spPr>
          <a:xfrm>
            <a:off x="819419" y="4385389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1000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8F61A658-54A7-4FC4-BC25-4938E213E9CF}"/>
              </a:ext>
            </a:extLst>
          </p:cNvPr>
          <p:cNvCxnSpPr>
            <a:cxnSpLocks/>
          </p:cNvCxnSpPr>
          <p:nvPr/>
        </p:nvCxnSpPr>
        <p:spPr>
          <a:xfrm>
            <a:off x="10947373" y="4506562"/>
            <a:ext cx="55259" cy="4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B6849AA7-51AC-4F68-A8CA-C7411AA4D33B}"/>
              </a:ext>
            </a:extLst>
          </p:cNvPr>
          <p:cNvSpPr txBox="1"/>
          <p:nvPr/>
        </p:nvSpPr>
        <p:spPr>
          <a:xfrm>
            <a:off x="824786" y="1830128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3300</a:t>
            </a: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5987EF5-0A25-4C45-B91F-824A08F665D4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1308581" y="1953234"/>
            <a:ext cx="9702940" cy="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26C2757A-9B92-4D58-BDB8-6C548BAAD0DB}"/>
              </a:ext>
            </a:extLst>
          </p:cNvPr>
          <p:cNvSpPr txBox="1"/>
          <p:nvPr/>
        </p:nvSpPr>
        <p:spPr>
          <a:xfrm>
            <a:off x="1382936" y="1676057"/>
            <a:ext cx="1941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Heutiger Bedarf an Primärenergie</a:t>
            </a:r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AC42A0FD-779D-495D-A3B2-1A82CCEC6EB6}"/>
              </a:ext>
            </a:extLst>
          </p:cNvPr>
          <p:cNvCxnSpPr>
            <a:cxnSpLocks/>
          </p:cNvCxnSpPr>
          <p:nvPr/>
        </p:nvCxnSpPr>
        <p:spPr>
          <a:xfrm>
            <a:off x="1013343" y="5594741"/>
            <a:ext cx="10317453" cy="96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21CCA12E-B3E8-4474-B499-7221240C20D5}"/>
              </a:ext>
            </a:extLst>
          </p:cNvPr>
          <p:cNvSpPr txBox="1"/>
          <p:nvPr/>
        </p:nvSpPr>
        <p:spPr>
          <a:xfrm>
            <a:off x="759689" y="548130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0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92F312AE-D843-456C-9426-E84CAE1A75EF}"/>
              </a:ext>
            </a:extLst>
          </p:cNvPr>
          <p:cNvSpPr txBox="1"/>
          <p:nvPr/>
        </p:nvSpPr>
        <p:spPr>
          <a:xfrm>
            <a:off x="1049563" y="5897641"/>
            <a:ext cx="460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2024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24EBB53-AA63-473F-A189-7C292C725B44}"/>
              </a:ext>
            </a:extLst>
          </p:cNvPr>
          <p:cNvSpPr txBox="1"/>
          <p:nvPr/>
        </p:nvSpPr>
        <p:spPr>
          <a:xfrm>
            <a:off x="7699735" y="589764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2040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44B4A7EA-A5FA-4D52-8A1C-4659C54B3E50}"/>
              </a:ext>
            </a:extLst>
          </p:cNvPr>
          <p:cNvSpPr txBox="1"/>
          <p:nvPr/>
        </p:nvSpPr>
        <p:spPr>
          <a:xfrm>
            <a:off x="10952215" y="589764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2050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8FB0AA7-B584-467A-BAFB-7F2A22C8B432}"/>
              </a:ext>
            </a:extLst>
          </p:cNvPr>
          <p:cNvSpPr txBox="1"/>
          <p:nvPr/>
        </p:nvSpPr>
        <p:spPr>
          <a:xfrm>
            <a:off x="11011521" y="1830128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132</a:t>
            </a: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A3B44C04-7174-4DC7-A439-2E1351696CE0}"/>
              </a:ext>
            </a:extLst>
          </p:cNvPr>
          <p:cNvCxnSpPr>
            <a:cxnSpLocks/>
          </p:cNvCxnSpPr>
          <p:nvPr/>
        </p:nvCxnSpPr>
        <p:spPr>
          <a:xfrm flipV="1">
            <a:off x="1315528" y="4504897"/>
            <a:ext cx="9667945" cy="3603"/>
          </a:xfrm>
          <a:prstGeom prst="line">
            <a:avLst/>
          </a:prstGeom>
          <a:ln w="19050">
            <a:solidFill>
              <a:srgbClr val="0070C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feld 69">
            <a:extLst>
              <a:ext uri="{FF2B5EF4-FFF2-40B4-BE49-F238E27FC236}">
                <a16:creationId xmlns:a16="http://schemas.microsoft.com/office/drawing/2014/main" id="{741E3DEB-5743-4E1E-91E0-B3455DD91231}"/>
              </a:ext>
            </a:extLst>
          </p:cNvPr>
          <p:cNvSpPr txBox="1"/>
          <p:nvPr/>
        </p:nvSpPr>
        <p:spPr>
          <a:xfrm>
            <a:off x="1387554" y="4228453"/>
            <a:ext cx="1903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Heutiger Bedarf an Nutzenergie</a:t>
            </a:r>
          </a:p>
        </p:txBody>
      </p: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47B99F5D-E015-4657-B60D-562D1D0B5B92}"/>
              </a:ext>
            </a:extLst>
          </p:cNvPr>
          <p:cNvCxnSpPr>
            <a:cxnSpLocks/>
          </p:cNvCxnSpPr>
          <p:nvPr/>
        </p:nvCxnSpPr>
        <p:spPr>
          <a:xfrm>
            <a:off x="11025381" y="4508500"/>
            <a:ext cx="493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8B7EE205-7284-4F9D-8EC2-17A5EF294B1F}"/>
              </a:ext>
            </a:extLst>
          </p:cNvPr>
          <p:cNvSpPr txBox="1"/>
          <p:nvPr/>
        </p:nvSpPr>
        <p:spPr>
          <a:xfrm>
            <a:off x="11025381" y="4389892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 40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11975F9A-415B-49D9-B079-17315F897A62}"/>
              </a:ext>
            </a:extLst>
          </p:cNvPr>
          <p:cNvSpPr txBox="1"/>
          <p:nvPr/>
        </p:nvSpPr>
        <p:spPr>
          <a:xfrm>
            <a:off x="4336565" y="589764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2030</a:t>
            </a:r>
          </a:p>
        </p:txBody>
      </p: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D12C6FC1-3EA4-4B92-9EEF-0972763483EB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1273342" y="2350474"/>
            <a:ext cx="8252321" cy="322932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00FC8C4B-FC6C-491F-A8F4-27E50605C7E6}"/>
              </a:ext>
            </a:extLst>
          </p:cNvPr>
          <p:cNvSpPr txBox="1"/>
          <p:nvPr/>
        </p:nvSpPr>
        <p:spPr>
          <a:xfrm rot="1302822">
            <a:off x="4763729" y="3617306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Fossile Energie</a:t>
            </a:r>
          </a:p>
        </p:txBody>
      </p: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515CCBE0-C3BC-4892-95F8-570168C844B4}"/>
              </a:ext>
            </a:extLst>
          </p:cNvPr>
          <p:cNvCxnSpPr>
            <a:cxnSpLocks/>
          </p:cNvCxnSpPr>
          <p:nvPr/>
        </p:nvCxnSpPr>
        <p:spPr>
          <a:xfrm>
            <a:off x="1286349" y="1952501"/>
            <a:ext cx="8214508" cy="2559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feld 85">
            <a:extLst>
              <a:ext uri="{FF2B5EF4-FFF2-40B4-BE49-F238E27FC236}">
                <a16:creationId xmlns:a16="http://schemas.microsoft.com/office/drawing/2014/main" id="{66FF81D9-79D5-4716-A04F-EE7A2FBDE5BB}"/>
              </a:ext>
            </a:extLst>
          </p:cNvPr>
          <p:cNvSpPr txBox="1"/>
          <p:nvPr/>
        </p:nvSpPr>
        <p:spPr>
          <a:xfrm>
            <a:off x="9340476" y="589764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2045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AC432425-DBE7-4733-9FCF-C095A1C5E9C3}"/>
              </a:ext>
            </a:extLst>
          </p:cNvPr>
          <p:cNvSpPr txBox="1"/>
          <p:nvPr/>
        </p:nvSpPr>
        <p:spPr>
          <a:xfrm rot="1045477">
            <a:off x="5789377" y="3208067"/>
            <a:ext cx="9268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Primärenergie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59C6A48C-1253-4E0D-B8CB-AB046104B148}"/>
              </a:ext>
            </a:extLst>
          </p:cNvPr>
          <p:cNvSpPr txBox="1"/>
          <p:nvPr/>
        </p:nvSpPr>
        <p:spPr>
          <a:xfrm>
            <a:off x="788868" y="5177609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  250</a:t>
            </a:r>
          </a:p>
        </p:txBody>
      </p: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F682570E-1140-48CF-8FA8-7870D9ADFF79}"/>
              </a:ext>
            </a:extLst>
          </p:cNvPr>
          <p:cNvCxnSpPr>
            <a:cxnSpLocks/>
          </p:cNvCxnSpPr>
          <p:nvPr/>
        </p:nvCxnSpPr>
        <p:spPr>
          <a:xfrm flipV="1">
            <a:off x="1289726" y="4512006"/>
            <a:ext cx="8211131" cy="79840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>
            <a:extLst>
              <a:ext uri="{FF2B5EF4-FFF2-40B4-BE49-F238E27FC236}">
                <a16:creationId xmlns:a16="http://schemas.microsoft.com/office/drawing/2014/main" id="{13857EA0-423A-4928-AEBB-1903CEAA10F0}"/>
              </a:ext>
            </a:extLst>
          </p:cNvPr>
          <p:cNvSpPr txBox="1"/>
          <p:nvPr/>
        </p:nvSpPr>
        <p:spPr>
          <a:xfrm rot="21285521">
            <a:off x="3140346" y="4760511"/>
            <a:ext cx="1947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Erneuerbare elektrische Energie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4C47659B-A676-443C-A787-BCBA17FBBB7D}"/>
              </a:ext>
            </a:extLst>
          </p:cNvPr>
          <p:cNvCxnSpPr>
            <a:cxnSpLocks/>
            <a:endCxn id="77" idx="1"/>
          </p:cNvCxnSpPr>
          <p:nvPr/>
        </p:nvCxnSpPr>
        <p:spPr>
          <a:xfrm>
            <a:off x="9500857" y="4512006"/>
            <a:ext cx="1524524" cy="9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47C8BA9D-CF0F-02D2-E228-1FB87963D18E}"/>
              </a:ext>
            </a:extLst>
          </p:cNvPr>
          <p:cNvSpPr txBox="1"/>
          <p:nvPr/>
        </p:nvSpPr>
        <p:spPr>
          <a:xfrm>
            <a:off x="1225461" y="6214236"/>
            <a:ext cx="10085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Wandel unserer Energieversorgung von fossiler zu elektrischer Energie auf der Basis von Sonne und Wind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240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77F7573E-8CA4-C868-A9C6-FE71CFF529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104943"/>
              </p:ext>
            </p:extLst>
          </p:nvPr>
        </p:nvGraphicFramePr>
        <p:xfrm>
          <a:off x="3137483" y="594087"/>
          <a:ext cx="4588778" cy="27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BB7542E-E357-6458-8F3D-D30EF0C76742}"/>
              </a:ext>
            </a:extLst>
          </p:cNvPr>
          <p:cNvSpPr txBox="1"/>
          <p:nvPr/>
        </p:nvSpPr>
        <p:spPr>
          <a:xfrm>
            <a:off x="1619425" y="3429000"/>
            <a:ext cx="8953150" cy="3242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Ausbau Windenergie:</a:t>
            </a:r>
            <a:br>
              <a:rPr lang="de-DE" sz="12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Leistung	Brutto		Netto		Quotient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2023	67 GW		15,7 GW		4,2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2030	145 GW		34,5 GW		4,2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2045	230 GW ( 287 GW)	55 GW (68 GW)	4,2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Nach dem Szenario benötigen wir im Jahr 2045 eine Bruttoleistung 287 GW, was </a:t>
            </a:r>
            <a:r>
              <a:rPr lang="de-DE" sz="1200" kern="1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einer Nettoleistung </a:t>
            </a: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von 68 GW entspricht.</a:t>
            </a:r>
            <a:b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Ohne diesen Wert können die prognostizierten </a:t>
            </a:r>
            <a:r>
              <a:rPr lang="de-DE" sz="1200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600 TWh </a:t>
            </a: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durch Windenergie nicht erreicht werden.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Ausbau Fotovoltaik:</a:t>
            </a:r>
            <a:br>
              <a:rPr lang="de-DE" sz="12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Leistung	Brutto		Netto		Quotient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2023	  66 GW		6,1 GW		10,8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2030	215 GW		20 GW		10,8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2045	400 GW (369 GW)	37 GW (34 GW)	10,8</a:t>
            </a:r>
          </a:p>
          <a:p>
            <a:pPr>
              <a:lnSpc>
                <a:spcPct val="106000"/>
              </a:lnSpc>
              <a:spcAft>
                <a:spcPts val="300"/>
              </a:spcAft>
            </a:pPr>
            <a:r>
              <a:rPr lang="de-DE" sz="1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Um </a:t>
            </a:r>
            <a:r>
              <a:rPr lang="de-DE" sz="1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</a:rPr>
              <a:t>300 TWh </a:t>
            </a:r>
            <a:r>
              <a:rPr lang="de-DE" sz="12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Solarstrom zu erzeugen, sind aus heutiger Sicht 369 GW Bruttoleistung an Fotovoltaik notwendig.</a:t>
            </a:r>
            <a:endParaRPr lang="de-DE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9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B4D0976-5223-9E1F-5A7F-012BC719D8E6}"/>
              </a:ext>
            </a:extLst>
          </p:cNvPr>
          <p:cNvSpPr txBox="1"/>
          <p:nvPr/>
        </p:nvSpPr>
        <p:spPr>
          <a:xfrm>
            <a:off x="4048891" y="164267"/>
            <a:ext cx="3884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Speicherstruktur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16298E8-E18C-C12B-E788-3617D0319AEC}"/>
              </a:ext>
            </a:extLst>
          </p:cNvPr>
          <p:cNvSpPr txBox="1"/>
          <p:nvPr/>
        </p:nvSpPr>
        <p:spPr>
          <a:xfrm>
            <a:off x="1981199" y="1092200"/>
            <a:ext cx="84151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Saisonale Speicher als Langzeitspeicher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Aufgabe: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Überbrückung von „Dunkelflauten“</a:t>
            </a:r>
            <a:b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Kapazität: 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100 TWh (36 Tage)</a:t>
            </a: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Stoffliche Speicher auf der Basis von Wasserstoff oder Synthesegasen</a:t>
            </a: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Einspeisung als Kraftwerke mit einer Gesamtleistung von 120 GW</a:t>
            </a:r>
            <a:b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Kraftwerksstrategie: 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30 Kraftwerke mit je 4 GW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Tagesspeicher als Kurzzeitspeicher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Aufgabe: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Ausgleich tageszeitlicher und wetterbedingter Schwankungen</a:t>
            </a:r>
          </a:p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Kapazität: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1,5 TWh</a:t>
            </a: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Elektrische Speicher auf der Basis von Natrium-Ionen</a:t>
            </a:r>
            <a:b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Lokalisiert an der Peripherie des Netzes</a:t>
            </a: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Aufnahme dezentral eingespeisten Stroms</a:t>
            </a: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Spitzenlastmanagement</a:t>
            </a:r>
          </a:p>
        </p:txBody>
      </p:sp>
    </p:spTree>
    <p:extLst>
      <p:ext uri="{BB962C8B-B14F-4D97-AF65-F5344CB8AC3E}">
        <p14:creationId xmlns:p14="http://schemas.microsoft.com/office/powerpoint/2010/main" val="9924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Breitbild</PresentationFormat>
  <Paragraphs>53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</vt:lpstr>
      <vt:lpstr>Wandel der Energieversorgung </vt:lpstr>
      <vt:lpstr>Wandel der Energieversorgung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Wandel der Energieversorgung</dc:title>
  <dc:creator>Reinhard Seyer</dc:creator>
  <cp:lastModifiedBy>Reinhard Seyer</cp:lastModifiedBy>
  <cp:revision>7</cp:revision>
  <dcterms:created xsi:type="dcterms:W3CDTF">2024-03-12T12:39:51Z</dcterms:created>
  <dcterms:modified xsi:type="dcterms:W3CDTF">2024-03-19T13:06:58Z</dcterms:modified>
</cp:coreProperties>
</file>